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09_F0F48DF.xml" ContentType="application/vnd.ms-powerpoint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</p:sldMasterIdLst>
  <p:notesMasterIdLst>
    <p:notesMasterId r:id="rId16"/>
  </p:notesMasterIdLst>
  <p:sldIdLst>
    <p:sldId id="256" r:id="rId6"/>
    <p:sldId id="257" r:id="rId7"/>
    <p:sldId id="258" r:id="rId8"/>
    <p:sldId id="264" r:id="rId9"/>
    <p:sldId id="265" r:id="rId10"/>
    <p:sldId id="259" r:id="rId11"/>
    <p:sldId id="260" r:id="rId12"/>
    <p:sldId id="266" r:id="rId13"/>
    <p:sldId id="262" r:id="rId14"/>
    <p:sldId id="263" r:id="rId15"/>
  </p:sldIdLst>
  <p:sldSz cx="9144000" cy="6858000" type="screen4x3"/>
  <p:notesSz cx="7772400" cy="10058400"/>
  <p:defaultTextStyle>
    <a:defPPr>
      <a:defRPr lang="en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2D83270-85C4-3F6C-1914-08E078B03A62}" name="Kevin Chege" initials="KC" userId="S::kevogt_outlook.com#ext#@kenyaeducationnetwork.onmicrosoft.com::65a42d38-cc8b-4677-9e65-c5f7305f86c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5A6E6C-8C4F-4A24-F177-49290B3B97DE}" v="21" dt="2025-10-16T07:54:01.6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810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Chege" userId="S::kevogt_outlook.com#ext#@kenyaeducationnetwork.onmicrosoft.com::65a42d38-cc8b-4677-9e65-c5f7305f86c0" providerId="AD" clId="Web-{6A5A6E6C-8C4F-4A24-F177-49290B3B97DE}"/>
    <pc:docChg chg="mod modSld">
      <pc:chgData name="Kevin Chege" userId="S::kevogt_outlook.com#ext#@kenyaeducationnetwork.onmicrosoft.com::65a42d38-cc8b-4677-9e65-c5f7305f86c0" providerId="AD" clId="Web-{6A5A6E6C-8C4F-4A24-F177-49290B3B97DE}" dt="2025-10-16T07:54:01.606" v="13"/>
      <pc:docMkLst>
        <pc:docMk/>
      </pc:docMkLst>
      <pc:sldChg chg="modSp">
        <pc:chgData name="Kevin Chege" userId="S::kevogt_outlook.com#ext#@kenyaeducationnetwork.onmicrosoft.com::65a42d38-cc8b-4677-9e65-c5f7305f86c0" providerId="AD" clId="Web-{6A5A6E6C-8C4F-4A24-F177-49290B3B97DE}" dt="2025-10-16T07:52:42.198" v="2" actId="20577"/>
        <pc:sldMkLst>
          <pc:docMk/>
          <pc:sldMk cId="0" sldId="258"/>
        </pc:sldMkLst>
        <pc:spChg chg="mod">
          <ac:chgData name="Kevin Chege" userId="S::kevogt_outlook.com#ext#@kenyaeducationnetwork.onmicrosoft.com::65a42d38-cc8b-4677-9e65-c5f7305f86c0" providerId="AD" clId="Web-{6A5A6E6C-8C4F-4A24-F177-49290B3B97DE}" dt="2025-10-16T07:52:42.198" v="2" actId="20577"/>
          <ac:spMkLst>
            <pc:docMk/>
            <pc:sldMk cId="0" sldId="258"/>
            <ac:spMk id="3" creationId="{81D7D4B6-87A6-11FE-0A14-30CDD9A80BBD}"/>
          </ac:spMkLst>
        </pc:spChg>
      </pc:sldChg>
      <pc:sldChg chg="delSp">
        <pc:chgData name="Kevin Chege" userId="S::kevogt_outlook.com#ext#@kenyaeducationnetwork.onmicrosoft.com::65a42d38-cc8b-4677-9e65-c5f7305f86c0" providerId="AD" clId="Web-{6A5A6E6C-8C4F-4A24-F177-49290B3B97DE}" dt="2025-10-16T07:52:56.636" v="3"/>
        <pc:sldMkLst>
          <pc:docMk/>
          <pc:sldMk cId="1295646492" sldId="264"/>
        </pc:sldMkLst>
        <pc:spChg chg="del">
          <ac:chgData name="Kevin Chege" userId="S::kevogt_outlook.com#ext#@kenyaeducationnetwork.onmicrosoft.com::65a42d38-cc8b-4677-9e65-c5f7305f86c0" providerId="AD" clId="Web-{6A5A6E6C-8C4F-4A24-F177-49290B3B97DE}" dt="2025-10-16T07:52:56.636" v="3"/>
          <ac:spMkLst>
            <pc:docMk/>
            <pc:sldMk cId="1295646492" sldId="264"/>
            <ac:spMk id="7" creationId="{83ADF79B-A32F-8B4A-6AEC-A6C63A01E1C7}"/>
          </ac:spMkLst>
        </pc:spChg>
      </pc:sldChg>
      <pc:sldChg chg="addSp delSp modSp">
        <pc:chgData name="Kevin Chege" userId="S::kevogt_outlook.com#ext#@kenyaeducationnetwork.onmicrosoft.com::65a42d38-cc8b-4677-9e65-c5f7305f86c0" providerId="AD" clId="Web-{6A5A6E6C-8C4F-4A24-F177-49290B3B97DE}" dt="2025-10-16T07:54:01.606" v="13"/>
        <pc:sldMkLst>
          <pc:docMk/>
          <pc:sldMk cId="252659935" sldId="265"/>
        </pc:sldMkLst>
        <pc:spChg chg="add del mod">
          <ac:chgData name="Kevin Chege" userId="S::kevogt_outlook.com#ext#@kenyaeducationnetwork.onmicrosoft.com::65a42d38-cc8b-4677-9e65-c5f7305f86c0" providerId="AD" clId="Web-{6A5A6E6C-8C4F-4A24-F177-49290B3B97DE}" dt="2025-10-16T07:54:01.606" v="13"/>
          <ac:spMkLst>
            <pc:docMk/>
            <pc:sldMk cId="252659935" sldId="265"/>
            <ac:spMk id="2" creationId="{B7AFDC30-CC80-A379-7A80-B9292C2B3EE8}"/>
          </ac:spMkLst>
        </pc:spChg>
        <pc:spChg chg="add del mod">
          <ac:chgData name="Kevin Chege" userId="S::kevogt_outlook.com#ext#@kenyaeducationnetwork.onmicrosoft.com::65a42d38-cc8b-4677-9e65-c5f7305f86c0" providerId="AD" clId="Web-{6A5A6E6C-8C4F-4A24-F177-49290B3B97DE}" dt="2025-10-16T07:54:01.606" v="13"/>
          <ac:spMkLst>
            <pc:docMk/>
            <pc:sldMk cId="252659935" sldId="265"/>
            <ac:spMk id="6" creationId="{38A5A9CC-C269-1A6A-895F-647CD3F94D4E}"/>
          </ac:spMkLst>
        </pc:spChg>
      </pc:sldChg>
    </pc:docChg>
  </pc:docChgLst>
</pc:chgInfo>
</file>

<file path=ppt/comments/modernComment_109_F0F48D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058C388-FB62-4783-A6DF-4761506BEAC7}" authorId="{92D83270-85C4-3F6C-1914-08E078B03A62}" created="2025-10-16T07:53:53.55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52659935" sldId="265"/>
      <ac:spMk id="2" creationId="{B7AFDC30-CC80-A379-7A80-B9292C2B3EE8}"/>
      <ac:txMk cp="74" len="5">
        <ac:context len="352" hash="990271573"/>
      </ac:txMk>
    </ac:txMkLst>
    <p188:pos x="4305956" y="157655"/>
    <p188:txBody>
      <a:bodyPr/>
      <a:lstStyle/>
      <a:p>
        <a:r>
          <a:rPr lang="en-US"/>
          <a:t>added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D70B4-60B1-4F7A-BAE0-FA860C637F9B}" type="datetimeFigureOut">
              <a:rPr lang="en-KE" smtClean="0"/>
              <a:t>10/16/2025</a:t>
            </a:fld>
            <a:endParaRPr lang="en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24013" y="125730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D15B8-284F-4A6B-AFCB-E0B4680BBEE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013866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cs=0&amp;sca_esv=9b12a356d0a089c1&amp;sxsrf=AE3TifPkwMmSnnzCDWOAUCJZAK8WZQaoUg%3A1754740777323&amp;q=RADIUS&amp;sa=X&amp;ved=2ahUKEwiWpJrl1v2OAxWeQ6QEHcrQKHYQxccNegQIEhAB&amp;mstk=AUtExfDWBwOiEGTHNJKuEHjwIZEKrC6Zog2f8Jm2z-IzXioYWEGB0VxGGqE__3QY-qUTaYp8HBeRY_VtWi7ueq4NkiLKf_HY3Mz-j0mI047mZbH_euw7q9xAEirAGggkZA81d2HI68kri35xikz-rWwILqaEM_syl_L7BJxDgQRAknhJowj3KbrM5rVYyAztc7Wue3lNhqgI-K9AOivpGIddmxa9ydu9XBYtEQlKTNlUBXKs8Q5XHVmy5wz8F5RoTpyEVqXGeQ533uyA66TUGm2q4TNFekmXtQ78IPx8OWI9JqEpLw&amp;csui=3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cs=0&amp;sca_esv=9b12a356d0a089c1&amp;sxsrf=AE3TifPkwMmSnnzCDWOAUCJZAK8WZQaoUg%3A1754740777323&amp;q=RADIUS&amp;sa=X&amp;ved=2ahUKEwiWpJrl1v2OAxWeQ6QEHcrQKHYQxccNegQIEhAB&amp;mstk=AUtExfDWBwOiEGTHNJKuEHjwIZEKrC6Zog2f8Jm2z-IzXioYWEGB0VxGGqE__3QY-qUTaYp8HBeRY_VtWi7ueq4NkiLKf_HY3Mz-j0mI047mZbH_euw7q9xAEirAGggkZA81d2HI68kri35xikz-rWwILqaEM_syl_L7BJxDgQRAknhJowj3KbrM5rVYyAztc7Wue3lNhqgI-K9AOivpGIddmxa9ydu9XBYtEQlKTNlUBXKs8Q5XHVmy5wz8F5RoTpyEVqXGeQ533uyA66TUGm2q4TNFekmXtQ78IPx8OWI9JqEpLw&amp;csui=3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cs=0&amp;sca_esv=9b12a356d0a089c1&amp;sxsrf=AE3TifPkwMmSnnzCDWOAUCJZAK8WZQaoUg%3A1754740777323&amp;q=RADIUS&amp;sa=X&amp;ved=2ahUKEwiWpJrl1v2OAxWeQ6QEHcrQKHYQxccNegQIEhAB&amp;mstk=AUtExfDWBwOiEGTHNJKuEHjwIZEKrC6Zog2f8Jm2z-IzXioYWEGB0VxGGqE__3QY-qUTaYp8HBeRY_VtWi7ueq4NkiLKf_HY3Mz-j0mI047mZbH_euw7q9xAEirAGggkZA81d2HI68kri35xikz-rWwILqaEM_syl_L7BJxDgQRAknhJowj3KbrM5rVYyAztc7Wue3lNhqgI-K9AOivpGIddmxa9ydu9XBYtEQlKTNlUBXKs8Q5XHVmy5wz8F5RoTpyEVqXGeQ533uyA66TUGm2q4TNFekmXtQ78IPx8OWI9JqEpLw&amp;csui=3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RADIUS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Servers: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ctr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linked hierarchy of RADIUS servers, including proxy servers, used to securely route authentication requests from a visiting institution to the user's home institution. 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IEEE 802.1X Standard: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ctr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underlying network access control standard used for authentication, which enables users to log in securely using their university-provided credentials. 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 Institution Credentials: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usernames and passwords belonging to the user's home institution, which are kept secure and are forwarded for validation rather than being shared with the visited network.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3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49052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3C70B-1186-EF4E-8C77-435B391CD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75D1BF-93D9-F051-6DE3-E585EF9C07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0CDD58-1348-588F-991A-27EAE269F1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RADIUS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Servers: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ctr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linked hierarchy of RADIUS servers, including proxy servers, used to securely route authentication requests from a visiting institution to the user's home institution. 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IEEE 802.1X Standard: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ctr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underlying network access control standard used for authentication, which enables users to log in securely using their university-provided credentials. 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 Institution Credentials: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usernames and passwords belonging to the user's home institution, which are kept secure and are forwarded for validation rather than being shared with the visited network.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7F0E3B-242E-7682-0ECA-B1D7E06FB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4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299878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E6BB9-15D7-47A3-E128-B1F01F483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37D2B4-2AE1-85AE-4239-A47BA43094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BD9452-3431-DFCF-647D-D62B9D89C6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RADIUS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Servers: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ctr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linked hierarchy of RADIUS servers, including proxy servers, used to securely route authentication requests from a visiting institution to the user's home institution. 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IEEE 802.1X Standard: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ctr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underlying network access control standard used for authentication, which enables users to log in securely using their university-provided credentials. 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 Institution Credentials: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usernames and passwords belonging to the user's home institution, which are kept secure and are forwarded for validation rather than being shared with the visited network.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AB772-AD70-30BA-FDA7-D066D72524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5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051742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Supplicant: (Client) User device (e.g., laptop, phone) requesting authentication</a:t>
            </a:r>
          </a:p>
          <a:p>
            <a:r>
              <a:rPr lang="en-GB"/>
              <a:t>Access Point: Provides WLAN access, forwards auth requests to local RADIUS server</a:t>
            </a:r>
          </a:p>
          <a:p>
            <a:r>
              <a:rPr lang="en-GB"/>
              <a:t>Institutional RADIUS server: Authenticates own users or forwards to NRO </a:t>
            </a:r>
          </a:p>
          <a:p>
            <a:r>
              <a:rPr lang="en-GB"/>
              <a:t>National RADIUS: Forwards requests within a country or to the global infrastructure</a:t>
            </a:r>
          </a:p>
          <a:p>
            <a:r>
              <a:rPr lang="en-GB"/>
              <a:t>Top-Level RADIUS: Routes between countries or regions</a:t>
            </a:r>
          </a:p>
          <a:p>
            <a:r>
              <a:rPr lang="en-GB"/>
              <a:t>RADIUS Proxy Chain: Forwards requests securely up/down the hierarchy</a:t>
            </a:r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6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809926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https://www.pingidentity.com/en/resources/blog/post/radius-authentication.html#:~:text=Authentication%20Response:%20If%20the%20credentials%20match%2C%20the,don't%20match%2C%20an%20%E2%80%9CAccess%2DReject%E2%80%9D%20response%20is%20sent.</a:t>
            </a:r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7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963989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FF953-900C-C2F1-452D-CE9097AAB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E9C8F8-8931-EBE7-B099-8D4F779EE0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DA392E-F2E8-1568-E2C4-828B86D4E8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https://wiki.geant.org/pages/viewpage.action?pageId=121346284</a:t>
            </a:r>
          </a:p>
          <a:p>
            <a:r>
              <a:rPr lang="en-GB"/>
              <a:t>https://confluence.terena.org/display/H2eduroam/Devices+that+are+compatible+with+eduroam</a:t>
            </a:r>
            <a:endParaRPr lang="en-K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496CE-5FD8-E8FC-D01E-D27403BC9D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8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38040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https://wiki.geant.org/pages/viewpage.action?pageId=121346284</a:t>
            </a:r>
          </a:p>
          <a:p>
            <a:r>
              <a:rPr lang="en-GB"/>
              <a:t>https://confluence.terena.org/display/H2eduroam/Devices+that+are+compatible+with+eduroam</a:t>
            </a:r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9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590683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178972E-7FF7-468D-9A41-AFCF9F97866C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16/10/2025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D7A837B-BF99-4A87-9919-DB17D6D6C16D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546F0E-4367-4432-885E-0FD845F21AE4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16/10/2025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B700A47-C55F-4529-AC84-E24C8AC74385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9_F0F48DF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wiki.geant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n.wikipedia.org/wiki/IEEE_802.1X" TargetMode="External"/><Relationship Id="rId5" Type="http://schemas.openxmlformats.org/officeDocument/2006/relationships/hyperlink" Target="https://www.eduroam.org/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 descr="J:\Business\KENET\Transforming-EdthroughICT.png"/>
          <p:cNvPicPr/>
          <p:nvPr/>
        </p:nvPicPr>
        <p:blipFill>
          <a:blip r:embed="rId2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4" name="TextShape 2"/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b="1">
                <a:solidFill>
                  <a:srgbClr val="7030A0"/>
                </a:solidFill>
                <a:latin typeface="Arial" charset="0"/>
              </a:rPr>
              <a:t>Ms. Anne Inapat</a:t>
            </a:r>
          </a:p>
          <a:p>
            <a:pPr algn="ctr"/>
            <a:r>
              <a:rPr lang="en-US" b="1">
                <a:solidFill>
                  <a:srgbClr val="7030A0"/>
                </a:solidFill>
                <a:latin typeface="Arial" charset="0"/>
              </a:rPr>
              <a:t>Sr. Systems Administrator</a:t>
            </a:r>
          </a:p>
          <a:p>
            <a:pPr algn="ctr"/>
            <a:r>
              <a:rPr lang="en-US" b="1">
                <a:solidFill>
                  <a:srgbClr val="7030A0"/>
                </a:solidFill>
                <a:latin typeface="Arial" charset="0"/>
              </a:rPr>
              <a:t>KENET</a:t>
            </a:r>
          </a:p>
          <a:p>
            <a:pPr algn="ctr"/>
            <a:r>
              <a:rPr lang="en-US" b="1">
                <a:solidFill>
                  <a:srgbClr val="7030A0"/>
                </a:solidFill>
                <a:latin typeface="Arial" charset="0"/>
              </a:rPr>
              <a:t>ainapat@kenet.or.ke </a:t>
            </a:r>
          </a:p>
        </p:txBody>
      </p:sp>
      <p:sp>
        <p:nvSpPr>
          <p:cNvPr id="85" name="CustomShape 3"/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6" name="CustomShape 4"/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88" name="TextShape 5"/>
          <p:cNvSpPr txBox="1"/>
          <p:nvPr/>
        </p:nvSpPr>
        <p:spPr>
          <a:xfrm>
            <a:off x="928191" y="1808751"/>
            <a:ext cx="6071760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GB" sz="3200" b="1">
                <a:solidFill>
                  <a:schemeClr val="bg1"/>
                </a:solidFill>
              </a:rPr>
              <a:t>Introduction to </a:t>
            </a:r>
            <a:r>
              <a:rPr lang="en-GB" sz="3200" b="1" err="1">
                <a:solidFill>
                  <a:schemeClr val="bg1"/>
                </a:solidFill>
              </a:rPr>
              <a:t>eduroam</a:t>
            </a:r>
            <a:endParaRPr lang="en-US" sz="3200" b="1" strike="noStrike" spc="-1">
              <a:solidFill>
                <a:schemeClr val="bg1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0" y="2453040"/>
            <a:ext cx="9143640" cy="483336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20" name="CustomShape 2"/>
          <p:cNvSpPr/>
          <p:nvPr/>
        </p:nvSpPr>
        <p:spPr>
          <a:xfrm>
            <a:off x="1071360" y="5286240"/>
            <a:ext cx="6400440" cy="149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1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1120" cy="904680"/>
          </a:xfrm>
          <a:prstGeom prst="rect">
            <a:avLst/>
          </a:prstGeom>
          <a:ln>
            <a:noFill/>
          </a:ln>
        </p:spPr>
      </p:pic>
      <p:sp>
        <p:nvSpPr>
          <p:cNvPr id="122" name="TextShape 3"/>
          <p:cNvSpPr txBox="1"/>
          <p:nvPr/>
        </p:nvSpPr>
        <p:spPr>
          <a:xfrm>
            <a:off x="0" y="317340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480" cy="86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58C22B-D4F5-8676-6803-208791347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4400" b="1" dirty="0">
                <a:solidFill>
                  <a:srgbClr val="7030A0"/>
                </a:solidFill>
                <a:latin typeface="Garamond"/>
              </a:rPr>
              <a:t>What is </a:t>
            </a:r>
            <a:r>
              <a:rPr lang="en-GB" altLang="en-US" sz="4400" b="1" dirty="0" err="1">
                <a:solidFill>
                  <a:srgbClr val="7030A0"/>
                </a:solidFill>
                <a:latin typeface="Garamond"/>
              </a:rPr>
              <a:t>eduroam</a:t>
            </a:r>
            <a:r>
              <a:rPr lang="en-GB" altLang="en-US" sz="4400" b="1" dirty="0">
                <a:solidFill>
                  <a:srgbClr val="7030A0"/>
                </a:solidFill>
                <a:latin typeface="Garamond"/>
              </a:rPr>
              <a:t>?</a:t>
            </a:r>
            <a:endParaRPr lang="en-US" dirty="0">
              <a:latin typeface="Garamond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51267F-893F-8562-9B27-E38F628EACD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>
            <a:normAutofit/>
          </a:bodyPr>
          <a:lstStyle/>
          <a:p>
            <a:pPr eaLnBrk="1">
              <a:buClr>
                <a:srgbClr val="000000"/>
              </a:buClr>
              <a:buSzPct val="100000"/>
              <a:defRPr/>
            </a:pPr>
            <a:endParaRPr lang="en-US" i="1">
              <a:solidFill>
                <a:srgbClr val="666666"/>
              </a:solidFill>
              <a:cs typeface="Arial" charset="0"/>
            </a:endParaRPr>
          </a:p>
          <a:p>
            <a:endParaRPr lang="en-K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EE2B0C-CE06-2FBD-10A1-FC5D0188FFB8}"/>
              </a:ext>
            </a:extLst>
          </p:cNvPr>
          <p:cNvSpPr txBox="1"/>
          <p:nvPr/>
        </p:nvSpPr>
        <p:spPr>
          <a:xfrm>
            <a:off x="571500" y="1854360"/>
            <a:ext cx="8114940" cy="569386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eaLnBrk="1"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r>
              <a:rPr lang="en-US" sz="2800" b="1" dirty="0" err="1">
                <a:latin typeface="Garamond"/>
                <a:cs typeface="Arial"/>
              </a:rPr>
              <a:t>eduroam</a:t>
            </a:r>
            <a:r>
              <a:rPr lang="en-US" sz="2800" dirty="0">
                <a:latin typeface="Garamond"/>
                <a:cs typeface="Arial"/>
              </a:rPr>
              <a:t> (</a:t>
            </a:r>
            <a:r>
              <a:rPr lang="en-US" sz="2800" b="1" dirty="0">
                <a:latin typeface="Garamond"/>
                <a:cs typeface="Arial"/>
              </a:rPr>
              <a:t>edu</a:t>
            </a:r>
            <a:r>
              <a:rPr lang="en-US" sz="2800" dirty="0">
                <a:latin typeface="Garamond"/>
                <a:cs typeface="Arial"/>
              </a:rPr>
              <a:t>cation </a:t>
            </a:r>
            <a:r>
              <a:rPr lang="en-US" sz="2800" b="1" dirty="0">
                <a:latin typeface="Garamond"/>
                <a:cs typeface="Arial"/>
              </a:rPr>
              <a:t>roam</a:t>
            </a:r>
            <a:r>
              <a:rPr lang="en-US" sz="2800" dirty="0">
                <a:latin typeface="Garamond"/>
                <a:cs typeface="Arial"/>
              </a:rPr>
              <a:t>ing) is the secure, world-wide roaming access service developed for the international research and education community.</a:t>
            </a:r>
          </a:p>
          <a:p>
            <a:pPr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r>
              <a:rPr lang="en-US" sz="2800" b="1" dirty="0">
                <a:latin typeface="Garamond"/>
                <a:cs typeface="Arial"/>
              </a:rPr>
              <a:t>Purpose</a:t>
            </a:r>
            <a:r>
              <a:rPr lang="en-US" sz="2800" dirty="0">
                <a:latin typeface="Garamond"/>
                <a:cs typeface="Arial"/>
              </a:rPr>
              <a:t>: </a:t>
            </a:r>
            <a:r>
              <a:rPr lang="en-US" sz="2800" dirty="0" err="1">
                <a:latin typeface="Garamond"/>
                <a:cs typeface="Arial"/>
              </a:rPr>
              <a:t>eduroam</a:t>
            </a:r>
            <a:r>
              <a:rPr lang="en-US" sz="2800" dirty="0">
                <a:latin typeface="Garamond"/>
                <a:cs typeface="Arial"/>
              </a:rPr>
              <a:t> allows students, researchers and staff from participating institutions to access Internet connectivity across campus and when visiting other participating institutions by simply opening their laptop.</a:t>
            </a:r>
          </a:p>
          <a:p>
            <a:pPr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r>
              <a:rPr lang="en-US" sz="2800" b="1" dirty="0">
                <a:latin typeface="Garamond"/>
                <a:cs typeface="Arial"/>
              </a:rPr>
              <a:t>Based On</a:t>
            </a:r>
            <a:r>
              <a:rPr lang="en-US" sz="2800" dirty="0">
                <a:latin typeface="Garamond"/>
                <a:cs typeface="Arial"/>
              </a:rPr>
              <a:t>: WPA2 &amp; IEEE 802.1X (network access control) – RADIUS (infrastructure to transport credentials) – Trust fabric (RADIUS hierarchy and policy) </a:t>
            </a:r>
          </a:p>
          <a:p>
            <a:pPr>
              <a:buClr>
                <a:srgbClr val="000000"/>
              </a:buClr>
              <a:buSzPct val="100000"/>
              <a:defRPr/>
            </a:pPr>
            <a:endParaRPr lang="en-US" sz="2800" dirty="0">
              <a:latin typeface="Garamond"/>
              <a:cs typeface="Arial"/>
            </a:endParaRPr>
          </a:p>
          <a:p>
            <a:endParaRPr lang="en-KE" sz="2800" dirty="0">
              <a:latin typeface="Garamo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/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26510FB-CAB3-1AA1-25D7-59D5B742F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>
                <a:solidFill>
                  <a:srgbClr val="7030A0"/>
                </a:solidFill>
              </a:rPr>
              <a:t>Global architecture overview</a:t>
            </a:r>
            <a:br>
              <a:rPr lang="en-KE" b="1" dirty="0">
                <a:solidFill>
                  <a:srgbClr val="7030A0"/>
                </a:solidFill>
              </a:rPr>
            </a:br>
            <a:endParaRPr lang="en-KE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203548E-DC92-C1DF-1A5E-6A2A8CD4F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52" y="1847758"/>
            <a:ext cx="343583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D7D4B6-87A6-11FE-0A14-30CDD9A80BBD}"/>
              </a:ext>
            </a:extLst>
          </p:cNvPr>
          <p:cNvSpPr txBox="1"/>
          <p:nvPr/>
        </p:nvSpPr>
        <p:spPr>
          <a:xfrm>
            <a:off x="4726688" y="1397523"/>
            <a:ext cx="4287588" cy="483209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Garamond"/>
              </a:rPr>
              <a:t>The RADIUS hierarchy forwards user credentials securely to the users’ home institutions, where they are verified and validated.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Garamond"/>
              </a:rPr>
              <a:t>To protect the privacy of the traffic from the user’s device to the wireless network, the latest up-to-date data encryption standards are used.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6E7B9-C5E9-F691-3583-B11CC0020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A847493F-9F78-7010-4E9C-C11532AD87D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46C14766-3E2A-8538-271F-3BB5E43BE638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1E948294-03AB-22AF-86AE-E9C62CCCC727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517E0BA7-434A-9E0D-24ED-47EE63184D1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4405AF0A-7A0C-8C14-6206-8C5909321A97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A4B9125-3599-00C7-DC8D-707DC2613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977284"/>
          </a:xfrm>
        </p:spPr>
        <p:txBody>
          <a:bodyPr/>
          <a:lstStyle/>
          <a:p>
            <a:br>
              <a:rPr lang="en-US" sz="3600" b="1" dirty="0">
                <a:solidFill>
                  <a:srgbClr val="7030A0"/>
                </a:solidFill>
              </a:rPr>
            </a:br>
            <a:r>
              <a:rPr lang="en-US" altLang="en-US" sz="3600" b="1" dirty="0" err="1">
                <a:solidFill>
                  <a:srgbClr val="7030A0"/>
                </a:solidFill>
              </a:rPr>
              <a:t>eduroam</a:t>
            </a:r>
            <a:r>
              <a:rPr lang="en-US" altLang="en-US" sz="3600" b="1" dirty="0">
                <a:solidFill>
                  <a:srgbClr val="7030A0"/>
                </a:solidFill>
              </a:rPr>
              <a:t> Architectural</a:t>
            </a:r>
            <a:r>
              <a:rPr lang="en-US" altLang="en-US" sz="3600" dirty="0"/>
              <a:t> </a:t>
            </a:r>
            <a:r>
              <a:rPr lang="en-US" altLang="en-US" sz="3600" b="1" dirty="0">
                <a:solidFill>
                  <a:srgbClr val="7030A0"/>
                </a:solidFill>
              </a:rPr>
              <a:t>Components</a:t>
            </a:r>
            <a:endParaRPr lang="en-KE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B2C6FE-EE7B-BEE6-4535-534395A672EB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60E86B-48BD-F18C-8039-C5367432DE9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520"/>
            <a:ext cx="3754953" cy="4018796"/>
          </a:xfrm>
        </p:spPr>
        <p:txBody>
          <a:bodyPr/>
          <a:lstStyle/>
          <a:p>
            <a:pPr marL="330200" indent="-330200">
              <a:buSzPct val="45000"/>
              <a:buFont typeface="Wingdings" panose="05000000000000000000" pitchFamily="2" charset="2"/>
              <a:buChar char=""/>
              <a:tabLst>
                <a:tab pos="330200" algn="l"/>
                <a:tab pos="442913" algn="l"/>
                <a:tab pos="900113" algn="l"/>
                <a:tab pos="1357313" algn="l"/>
                <a:tab pos="1814513" algn="l"/>
                <a:tab pos="2271713" algn="l"/>
                <a:tab pos="2728913" algn="l"/>
                <a:tab pos="3186113" algn="l"/>
                <a:tab pos="3643313" algn="l"/>
                <a:tab pos="4100513" algn="l"/>
                <a:tab pos="4557713" algn="l"/>
                <a:tab pos="5014913" algn="l"/>
                <a:tab pos="5472113" algn="l"/>
                <a:tab pos="5929313" algn="l"/>
                <a:tab pos="6386513" algn="l"/>
                <a:tab pos="6843713" algn="l"/>
                <a:tab pos="7300913" algn="l"/>
                <a:tab pos="7758113" algn="l"/>
                <a:tab pos="8215313" algn="l"/>
                <a:tab pos="8672513" algn="l"/>
                <a:tab pos="9129713" algn="l"/>
              </a:tabLst>
            </a:pPr>
            <a:r>
              <a:rPr lang="da-DK" altLang="en-US" sz="2800" dirty="0">
                <a:latin typeface="Garamond"/>
              </a:rPr>
              <a:t>Database of Users i.e. LDAP, SQL,AD</a:t>
            </a:r>
          </a:p>
          <a:p>
            <a:pPr marL="330200" indent="-330200">
              <a:buSzPct val="45000"/>
              <a:buFont typeface="Wingdings" panose="05000000000000000000" pitchFamily="2" charset="2"/>
              <a:buChar char=""/>
              <a:tabLst>
                <a:tab pos="330200" algn="l"/>
                <a:tab pos="442913" algn="l"/>
                <a:tab pos="900113" algn="l"/>
                <a:tab pos="1357313" algn="l"/>
                <a:tab pos="1814513" algn="l"/>
                <a:tab pos="2271713" algn="l"/>
                <a:tab pos="2728913" algn="l"/>
                <a:tab pos="3186113" algn="l"/>
                <a:tab pos="3643313" algn="l"/>
                <a:tab pos="4100513" algn="l"/>
                <a:tab pos="4557713" algn="l"/>
                <a:tab pos="5014913" algn="l"/>
                <a:tab pos="5472113" algn="l"/>
                <a:tab pos="5929313" algn="l"/>
                <a:tab pos="6386513" algn="l"/>
                <a:tab pos="6843713" algn="l"/>
                <a:tab pos="7300913" algn="l"/>
                <a:tab pos="7758113" algn="l"/>
                <a:tab pos="8215313" algn="l"/>
                <a:tab pos="8672513" algn="l"/>
                <a:tab pos="9129713" algn="l"/>
              </a:tabLst>
            </a:pPr>
            <a:r>
              <a:rPr lang="da-DK" altLang="en-US" sz="2800" dirty="0">
                <a:latin typeface="Garamond"/>
              </a:rPr>
              <a:t>Authentication server (Radius)</a:t>
            </a:r>
          </a:p>
          <a:p>
            <a:pPr marL="330200" indent="-330200">
              <a:buSzPct val="45000"/>
              <a:buFont typeface="Wingdings" panose="05000000000000000000" pitchFamily="2" charset="2"/>
              <a:buChar char=""/>
              <a:tabLst>
                <a:tab pos="330200" algn="l"/>
                <a:tab pos="442913" algn="l"/>
                <a:tab pos="900113" algn="l"/>
                <a:tab pos="1357313" algn="l"/>
                <a:tab pos="1814513" algn="l"/>
                <a:tab pos="2271713" algn="l"/>
                <a:tab pos="2728913" algn="l"/>
                <a:tab pos="3186113" algn="l"/>
                <a:tab pos="3643313" algn="l"/>
                <a:tab pos="4100513" algn="l"/>
                <a:tab pos="4557713" algn="l"/>
                <a:tab pos="5014913" algn="l"/>
                <a:tab pos="5472113" algn="l"/>
                <a:tab pos="5929313" algn="l"/>
                <a:tab pos="6386513" algn="l"/>
                <a:tab pos="6843713" algn="l"/>
                <a:tab pos="7300913" algn="l"/>
                <a:tab pos="7758113" algn="l"/>
                <a:tab pos="8215313" algn="l"/>
                <a:tab pos="8672513" algn="l"/>
                <a:tab pos="9129713" algn="l"/>
              </a:tabLst>
            </a:pPr>
            <a:r>
              <a:rPr lang="da-DK" altLang="en-US" sz="2800" dirty="0">
                <a:latin typeface="Garamond"/>
              </a:rPr>
              <a:t>Access Point(authenticator)</a:t>
            </a:r>
          </a:p>
          <a:p>
            <a:pPr marL="330200" indent="-330200">
              <a:buSzPct val="45000"/>
              <a:buFont typeface="Wingdings" panose="05000000000000000000" pitchFamily="2" charset="2"/>
              <a:buChar char=""/>
              <a:tabLst>
                <a:tab pos="330200" algn="l"/>
                <a:tab pos="442913" algn="l"/>
                <a:tab pos="900113" algn="l"/>
                <a:tab pos="1357313" algn="l"/>
                <a:tab pos="1814513" algn="l"/>
                <a:tab pos="2271713" algn="l"/>
                <a:tab pos="2728913" algn="l"/>
                <a:tab pos="3186113" algn="l"/>
                <a:tab pos="3643313" algn="l"/>
                <a:tab pos="4100513" algn="l"/>
                <a:tab pos="4557713" algn="l"/>
                <a:tab pos="5014913" algn="l"/>
                <a:tab pos="5472113" algn="l"/>
                <a:tab pos="5929313" algn="l"/>
                <a:tab pos="6386513" algn="l"/>
                <a:tab pos="6843713" algn="l"/>
                <a:tab pos="7300913" algn="l"/>
                <a:tab pos="7758113" algn="l"/>
                <a:tab pos="8215313" algn="l"/>
                <a:tab pos="8672513" algn="l"/>
                <a:tab pos="9129713" algn="l"/>
              </a:tabLst>
            </a:pPr>
            <a:r>
              <a:rPr lang="da-DK" altLang="en-US" sz="2800" dirty="0">
                <a:latin typeface="Garamond"/>
              </a:rPr>
              <a:t>Supplicant (module to authenticate)</a:t>
            </a:r>
          </a:p>
          <a:p>
            <a:endParaRPr lang="en-KE" sz="2800" dirty="0">
              <a:latin typeface="Garamond"/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837527A2-ECA1-BEFF-D17B-479484A1C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601" y="1397523"/>
            <a:ext cx="4567463" cy="475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646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76088F-4B82-7289-BEA4-7F32F3A6E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4CDCDF9B-24BB-EEC3-0212-CBCF1DF760B2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67AA6E35-DA53-132E-309C-F113CD77394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21C6B20E-ACDF-0CD4-8A7A-8CC2CBB42576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48628AC2-127E-B35E-3D3F-EA68F2EBA683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1E404397-0890-BCFD-33BD-B846A0A1FC12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EC855F-97E4-E229-9291-0785931E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b="1" dirty="0">
                <a:latin typeface="Garamond"/>
              </a:rPr>
            </a:br>
            <a:r>
              <a:rPr lang="en-GB" altLang="en-US" b="1" dirty="0">
                <a:solidFill>
                  <a:srgbClr val="7030A0"/>
                </a:solidFill>
                <a:latin typeface="Garamond"/>
              </a:rPr>
              <a:t>AUTHENTICATION AND IEEE802.1x </a:t>
            </a:r>
            <a:br>
              <a:rPr lang="en-KE" b="1" dirty="0">
                <a:latin typeface="Garamond"/>
              </a:rPr>
            </a:br>
            <a:endParaRPr lang="en-US">
              <a:latin typeface="Garamond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286AB9-6203-B931-5A77-6103552E7099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7AFDC30-CC80-A379-7A80-B9292C2B3EE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2477538"/>
            <a:ext cx="8229240" cy="3559753"/>
          </a:xfr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492125" algn="l"/>
                <a:tab pos="987425" algn="l"/>
                <a:tab pos="1482725" algn="l"/>
                <a:tab pos="1978025" algn="l"/>
                <a:tab pos="2473325" algn="l"/>
                <a:tab pos="2968625" algn="l"/>
                <a:tab pos="3463925" algn="l"/>
                <a:tab pos="3959225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5938" algn="l"/>
                <a:tab pos="9901238" algn="l"/>
              </a:tabLst>
            </a:pPr>
            <a:r>
              <a:rPr lang="en-GB" altLang="en-US" sz="2800" dirty="0">
                <a:latin typeface="Garamond"/>
              </a:rPr>
              <a:t>IEEE 802.1x </a:t>
            </a:r>
            <a:r>
              <a:rPr lang="en-GB" altLang="en-US" sz="2800" kern="0" dirty="0">
                <a:latin typeface="Garamond"/>
              </a:rPr>
              <a:t>encompasses the use of the Extensible Authentication Protocol (EAP)</a:t>
            </a:r>
            <a:endParaRPr lang="en-US" kern="0" dirty="0"/>
          </a:p>
          <a:p>
            <a:pPr marL="914400" lvl="1" indent="-457200">
              <a:lnSpc>
                <a:spcPct val="100000"/>
              </a:lnSpc>
              <a:tabLst>
                <a:tab pos="0" algn="l"/>
                <a:tab pos="492125" algn="l"/>
                <a:tab pos="987425" algn="l"/>
                <a:tab pos="1482725" algn="l"/>
                <a:tab pos="1978025" algn="l"/>
                <a:tab pos="2473325" algn="l"/>
                <a:tab pos="2968625" algn="l"/>
                <a:tab pos="3463925" algn="l"/>
                <a:tab pos="3959225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5938" algn="l"/>
                <a:tab pos="9901238" algn="l"/>
              </a:tabLst>
            </a:pPr>
            <a:r>
              <a:rPr lang="en-GB" altLang="en-US" sz="2800" dirty="0">
                <a:latin typeface="Garamond"/>
              </a:rPr>
              <a:t>EAP is a container that carries the actual authentication data inside, the so-called EAP methods.</a:t>
            </a:r>
          </a:p>
          <a:p>
            <a:pPr marL="914400" lvl="1" indent="-457200">
              <a:lnSpc>
                <a:spcPct val="100000"/>
              </a:lnSpc>
              <a:tabLst>
                <a:tab pos="0" algn="l"/>
                <a:tab pos="492125" algn="l"/>
                <a:tab pos="987425" algn="l"/>
                <a:tab pos="1482725" algn="l"/>
                <a:tab pos="1978025" algn="l"/>
                <a:tab pos="2473325" algn="l"/>
                <a:tab pos="2968625" algn="l"/>
                <a:tab pos="3463925" algn="l"/>
                <a:tab pos="3959225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5938" algn="l"/>
                <a:tab pos="9901238" algn="l"/>
              </a:tabLst>
            </a:pPr>
            <a:r>
              <a:rPr lang="en-GB" altLang="en-US" sz="2800" dirty="0">
                <a:latin typeface="Garamond"/>
              </a:rPr>
              <a:t>EAP methods in use in </a:t>
            </a:r>
            <a:r>
              <a:rPr lang="en-GB" altLang="en-US" sz="2800" err="1">
                <a:latin typeface="Garamond"/>
              </a:rPr>
              <a:t>eduroam</a:t>
            </a:r>
            <a:r>
              <a:rPr lang="en-GB" altLang="en-US" sz="2800" dirty="0">
                <a:latin typeface="Garamond"/>
              </a:rPr>
              <a:t> are: PEAP, TTLS, TLS,FAST</a:t>
            </a:r>
          </a:p>
          <a:p>
            <a:pPr lvl="1">
              <a:lnSpc>
                <a:spcPct val="100000"/>
              </a:lnSpc>
              <a:tabLst>
                <a:tab pos="986944" algn="l"/>
                <a:tab pos="1482167" algn="l"/>
                <a:tab pos="1977388" algn="l"/>
                <a:tab pos="2472611" algn="l"/>
                <a:tab pos="2967833" algn="l"/>
                <a:tab pos="3463055" algn="l"/>
                <a:tab pos="3958277" algn="l"/>
                <a:tab pos="4453499" algn="l"/>
                <a:tab pos="4948721" algn="l"/>
                <a:tab pos="5443943" algn="l"/>
                <a:tab pos="5939165" algn="l"/>
                <a:tab pos="6434387" algn="l"/>
                <a:tab pos="6929609" algn="l"/>
                <a:tab pos="7424832" algn="l"/>
                <a:tab pos="7920053" algn="l"/>
                <a:tab pos="8415276" algn="l"/>
                <a:tab pos="8910497" algn="l"/>
                <a:tab pos="9405720" algn="l"/>
                <a:tab pos="9900941" algn="l"/>
                <a:tab pos="10396164" algn="l"/>
              </a:tabLst>
              <a:defRPr/>
            </a:pPr>
            <a:r>
              <a:rPr lang="en-GB" altLang="en-US" sz="2800" dirty="0">
                <a:latin typeface="Garamond"/>
              </a:rPr>
              <a:t>Until identity is proven:</a:t>
            </a:r>
          </a:p>
          <a:p>
            <a:pPr marL="914400" lvl="2" indent="0">
              <a:lnSpc>
                <a:spcPct val="100000"/>
              </a:lnSpc>
              <a:spcBef>
                <a:spcPts val="1653"/>
              </a:spcBef>
              <a:buNone/>
              <a:tabLst>
                <a:tab pos="986944" algn="l"/>
                <a:tab pos="1482167" algn="l"/>
                <a:tab pos="1977388" algn="l"/>
                <a:tab pos="2472611" algn="l"/>
                <a:tab pos="2967833" algn="l"/>
                <a:tab pos="3463055" algn="l"/>
                <a:tab pos="3958277" algn="l"/>
                <a:tab pos="4453499" algn="l"/>
                <a:tab pos="4948721" algn="l"/>
                <a:tab pos="5443943" algn="l"/>
                <a:tab pos="5939165" algn="l"/>
                <a:tab pos="6434387" algn="l"/>
                <a:tab pos="6929609" algn="l"/>
                <a:tab pos="7424832" algn="l"/>
                <a:tab pos="7920053" algn="l"/>
                <a:tab pos="8415276" algn="l"/>
                <a:tab pos="8910497" algn="l"/>
                <a:tab pos="9405720" algn="l"/>
                <a:tab pos="9900941" algn="l"/>
                <a:tab pos="10396164" algn="l"/>
              </a:tabLst>
              <a:defRPr/>
            </a:pPr>
            <a:r>
              <a:rPr lang="en-GB" altLang="en-US" sz="2800" dirty="0">
                <a:latin typeface="Garamond"/>
              </a:rPr>
              <a:t>Allows only 802.1x Extensible Authentication Protocol (EAP) traffic to enter the network.</a:t>
            </a:r>
          </a:p>
          <a:p>
            <a:pPr marL="914400" lvl="1" indent="-457200">
              <a:lnSpc>
                <a:spcPct val="100000"/>
              </a:lnSpc>
              <a:tabLst>
                <a:tab pos="0" algn="l"/>
                <a:tab pos="492125" algn="l"/>
                <a:tab pos="987425" algn="l"/>
                <a:tab pos="1482725" algn="l"/>
                <a:tab pos="1978025" algn="l"/>
                <a:tab pos="2473325" algn="l"/>
                <a:tab pos="2968625" algn="l"/>
                <a:tab pos="3463925" algn="l"/>
                <a:tab pos="3959225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5938" algn="l"/>
                <a:tab pos="9901238" algn="l"/>
              </a:tabLst>
            </a:pPr>
            <a:endParaRPr lang="en-GB" altLang="en-US" sz="2800" dirty="0">
              <a:latin typeface="Garamond"/>
            </a:endParaRPr>
          </a:p>
          <a:p>
            <a:endParaRPr lang="en-KE" sz="2800" dirty="0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5265993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/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0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0CA5C0-F12E-B073-802D-5A9C6CC03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>
                <a:solidFill>
                  <a:srgbClr val="7030A0"/>
                </a:solidFill>
                <a:latin typeface="Garamond"/>
              </a:rPr>
              <a:t>AUTHENTICATION AND IEE802.1x</a:t>
            </a:r>
            <a:endParaRPr lang="en-US">
              <a:latin typeface="Garamond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FC7852-7850-68FF-7EA0-4063039DCA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800" y="1732630"/>
            <a:ext cx="8472944" cy="35814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2" descr="KENET-Watermark.png"/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0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2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CD47FF-70C8-3889-A31E-01D57F72F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 lIns="0" tIns="0" rIns="0" bIns="0" anchor="ctr">
            <a:no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Garamond"/>
              </a:rPr>
              <a:t>How </a:t>
            </a:r>
            <a:r>
              <a:rPr lang="en-US" b="1" err="1">
                <a:solidFill>
                  <a:srgbClr val="7030A0"/>
                </a:solidFill>
                <a:latin typeface="Garamond"/>
              </a:rPr>
              <a:t>eduroam</a:t>
            </a:r>
            <a:r>
              <a:rPr lang="en-US" b="1" dirty="0">
                <a:solidFill>
                  <a:srgbClr val="7030A0"/>
                </a:solidFill>
                <a:latin typeface="Garamond"/>
              </a:rPr>
              <a:t> benefits institutions and end-users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659C242-5F68-B675-F2B6-421972A6D6B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446812"/>
            <a:ext cx="8229600" cy="54144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Garamond"/>
                <a:cs typeface="Arial"/>
              </a:rPr>
              <a:t>Secure Access: uses secure authentication protocols to verify users' identities, ensuring that only authorized individuals from participating institutions can connect to the network. </a:t>
            </a:r>
            <a:endParaRPr lang="en-US" sz="2600">
              <a:latin typeface="Garamon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Garamond"/>
                <a:cs typeface="Arial"/>
              </a:rPr>
              <a:t>Enables Global Roaming: available at thousands of locations globally.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Garamond"/>
                <a:cs typeface="Arial"/>
              </a:rPr>
              <a:t>Federated Authentication: relies on a federated authentication system, meaning users authenticate using their credentials from their home institution.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Garamond"/>
                <a:cs typeface="Arial"/>
              </a:rPr>
              <a:t>Convenience: simplifies the process of accessing Wi-Fi for users who need to work or study at different institutions, no guest accounts.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Garamond"/>
                <a:cs typeface="Arial"/>
              </a:rPr>
              <a:t>Cost-Free: </a:t>
            </a:r>
            <a:r>
              <a:rPr lang="en-US" sz="2600" err="1">
                <a:latin typeface="Garamond"/>
                <a:cs typeface="Arial"/>
              </a:rPr>
              <a:t>eduroam</a:t>
            </a:r>
            <a:r>
              <a:rPr lang="en-US" sz="2600" dirty="0">
                <a:latin typeface="Garamond"/>
                <a:cs typeface="Arial"/>
              </a:rPr>
              <a:t> access is typically free for users from participating institutions.</a:t>
            </a:r>
            <a:br>
              <a:rPr lang="en-KE" sz="2600" dirty="0">
                <a:latin typeface="Garamond"/>
              </a:rPr>
            </a:br>
            <a:endParaRPr lang="en-KE" sz="2600">
              <a:latin typeface="Garamo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648948-38BD-0FE1-626E-563A9F98A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4_0" descr="KENET-Watermark.png">
            <a:extLst>
              <a:ext uri="{FF2B5EF4-FFF2-40B4-BE49-F238E27FC236}">
                <a16:creationId xmlns:a16="http://schemas.microsoft.com/office/drawing/2014/main" id="{DBE0F062-1739-8C98-A289-4D1E686A143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5" name="CustomShape 1">
            <a:extLst>
              <a:ext uri="{FF2B5EF4-FFF2-40B4-BE49-F238E27FC236}">
                <a16:creationId xmlns:a16="http://schemas.microsoft.com/office/drawing/2014/main" id="{8A612EB7-935E-0DB8-FB20-DB982D2A495E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6" name="CustomShape 2">
            <a:extLst>
              <a:ext uri="{FF2B5EF4-FFF2-40B4-BE49-F238E27FC236}">
                <a16:creationId xmlns:a16="http://schemas.microsoft.com/office/drawing/2014/main" id="{53563D9A-31CC-54DE-6F44-39DC314E26B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7" name="Picture 4_0" descr="J:\Business\KENET\Kenet-logo.png">
            <a:extLst>
              <a:ext uri="{FF2B5EF4-FFF2-40B4-BE49-F238E27FC236}">
                <a16:creationId xmlns:a16="http://schemas.microsoft.com/office/drawing/2014/main" id="{71F1C3E8-5F29-9CC3-42D2-868D52B48A4A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8" name="TextShape 3">
            <a:extLst>
              <a:ext uri="{FF2B5EF4-FFF2-40B4-BE49-F238E27FC236}">
                <a16:creationId xmlns:a16="http://schemas.microsoft.com/office/drawing/2014/main" id="{ADC5641E-2472-5283-5158-9EEFA2EAF138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DCAED5-1458-A950-A001-323715219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  <a:latin typeface="Garamond"/>
              </a:rPr>
              <a:t>Vendor hardware compatibility for</a:t>
            </a:r>
            <a:r>
              <a:rPr lang="en-KE" b="1" dirty="0">
                <a:solidFill>
                  <a:srgbClr val="7030A0"/>
                </a:solidFill>
                <a:latin typeface="Garamond"/>
              </a:rPr>
              <a:t> </a:t>
            </a:r>
            <a:r>
              <a:rPr lang="en-KE" b="1" err="1">
                <a:solidFill>
                  <a:srgbClr val="7030A0"/>
                </a:solidFill>
                <a:latin typeface="Garamond"/>
              </a:rPr>
              <a:t>eduroam</a:t>
            </a:r>
            <a:r>
              <a:rPr lang="en-KE" b="1" dirty="0">
                <a:solidFill>
                  <a:srgbClr val="7030A0"/>
                </a:solidFill>
                <a:latin typeface="Garamond"/>
              </a:rPr>
              <a:t> </a:t>
            </a:r>
            <a:endParaRPr lang="en-US" b="1">
              <a:solidFill>
                <a:srgbClr val="7030A0"/>
              </a:solidFill>
              <a:latin typeface="Garamond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98130-D574-AF72-F285-247A05A58C3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2484700"/>
            <a:ext cx="8229240" cy="3536958"/>
          </a:xfrm>
        </p:spPr>
        <p:txBody>
          <a:bodyPr lIns="0" tIns="0" rIns="0" bIns="0" anchor="ctr">
            <a:noAutofit/>
          </a:bodyPr>
          <a:lstStyle/>
          <a:p>
            <a:pPr marL="0" indent="0">
              <a:buNone/>
            </a:pPr>
            <a:r>
              <a:rPr lang="en-GB" sz="2800" dirty="0">
                <a:latin typeface="Garamond"/>
                <a:ea typeface="Calibri"/>
                <a:cs typeface="Calibri"/>
              </a:rPr>
              <a:t>Key Requirements: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>
                <a:latin typeface="Garamond"/>
                <a:ea typeface="Calibri"/>
                <a:cs typeface="Calibri"/>
              </a:rPr>
              <a:t>Wi-fi router with WPA2/WPA3 wireless encryption support.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>
                <a:latin typeface="Garamond"/>
                <a:ea typeface="Calibri"/>
                <a:cs typeface="Calibri"/>
              </a:rPr>
              <a:t>Support for the IEEE 802.1X protocol.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>
                <a:latin typeface="Garamond"/>
                <a:ea typeface="Calibri"/>
                <a:cs typeface="Calibri"/>
              </a:rPr>
              <a:t>EAP Method Support: Device must support the EAP method chosen by your institution.</a:t>
            </a:r>
            <a:br>
              <a:rPr lang="en-GB" sz="2800" dirty="0">
                <a:latin typeface="Garamond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800" dirty="0">
                <a:latin typeface="Garamond"/>
                <a:ea typeface="Calibri"/>
                <a:cs typeface="Calibri"/>
              </a:rPr>
              <a:t>Common EAP methods: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>
                <a:latin typeface="Garamond"/>
                <a:ea typeface="Calibri"/>
                <a:cs typeface="Calibri"/>
              </a:rPr>
              <a:t>EAP-TTLS-PAP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>
                <a:latin typeface="Garamond"/>
                <a:ea typeface="Calibri"/>
                <a:cs typeface="Calibri"/>
              </a:rPr>
              <a:t>PEAP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>
                <a:latin typeface="Garamond"/>
                <a:ea typeface="Calibri"/>
                <a:cs typeface="Calibri"/>
              </a:rPr>
              <a:t>EAP-TLS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>
                <a:latin typeface="Garamond"/>
                <a:ea typeface="Calibri"/>
                <a:cs typeface="Calibri"/>
              </a:rPr>
              <a:t>EAP-</a:t>
            </a:r>
            <a:r>
              <a:rPr lang="en-GB" sz="2800" dirty="0" err="1">
                <a:latin typeface="Garamond"/>
                <a:ea typeface="Calibri"/>
                <a:cs typeface="Calibri"/>
              </a:rPr>
              <a:t>pwd</a:t>
            </a:r>
            <a:br>
              <a:rPr lang="en-GB" sz="2800" dirty="0">
                <a:latin typeface="Garamond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800" dirty="0">
                <a:latin typeface="Garamond"/>
                <a:ea typeface="Calibri"/>
                <a:cs typeface="Calibri"/>
              </a:rPr>
              <a:t>In summary, if the device supports WPA2 + 802.1X and matches your institution's EAP method, it's ready for </a:t>
            </a:r>
            <a:r>
              <a:rPr lang="en-GB" sz="2800" dirty="0" err="1">
                <a:latin typeface="Garamond"/>
                <a:ea typeface="Calibri"/>
                <a:cs typeface="Calibri"/>
              </a:rPr>
              <a:t>eduroam</a:t>
            </a:r>
            <a:r>
              <a:rPr lang="en-GB" sz="2800" dirty="0">
                <a:latin typeface="Garamond"/>
                <a:ea typeface="Calibri"/>
                <a:cs typeface="Calibri"/>
              </a:rPr>
              <a:t>.</a:t>
            </a:r>
            <a:br>
              <a:rPr lang="en-GB" sz="2800" dirty="0">
                <a:latin typeface="Garamond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KE" sz="2800">
              <a:latin typeface="Garamond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535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4_0" descr="KENET-Watermark.png"/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7" name="Picture 4_0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4D2AEC-9FCC-C473-A1B5-7795EDA5B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Garamond"/>
              </a:rPr>
              <a:t>Sources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805BD-29DC-C347-8521-8B220D06556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488239"/>
            <a:ext cx="8229240" cy="4533419"/>
          </a:xfrm>
        </p:spPr>
        <p:txBody>
          <a:bodyPr>
            <a:normAutofit/>
          </a:bodyPr>
          <a:lstStyle/>
          <a:p>
            <a:r>
              <a:rPr lang="en-US" sz="2000" i="1" dirty="0">
                <a:solidFill>
                  <a:srgbClr val="666666"/>
                </a:solidFill>
                <a:latin typeface="+mn-lt"/>
                <a:cs typeface="Arial"/>
                <a:hlinkClick r:id="rId5"/>
              </a:rPr>
              <a:t>https://www.eduroam.org</a:t>
            </a:r>
            <a:endParaRPr lang="en-US" sz="2000" i="1" dirty="0">
              <a:solidFill>
                <a:srgbClr val="666666"/>
              </a:solidFill>
              <a:latin typeface="+mn-lt"/>
              <a:cs typeface="Arial"/>
            </a:endParaRPr>
          </a:p>
          <a:p>
            <a:endParaRPr lang="en-US" sz="2000" i="1" dirty="0">
              <a:solidFill>
                <a:srgbClr val="666666"/>
              </a:solidFill>
              <a:latin typeface="+mn-lt"/>
              <a:cs typeface="Arial"/>
            </a:endParaRPr>
          </a:p>
          <a:p>
            <a:r>
              <a:rPr lang="en-US" altLang="en-US" sz="2000" dirty="0">
                <a:latin typeface="+mn-lt"/>
                <a:hlinkClick r:id="rId6"/>
              </a:rPr>
              <a:t>https://en.wikipedia.org/wiki/IEEE_802.1X</a:t>
            </a:r>
            <a:endParaRPr lang="en-US" altLang="en-US" sz="2000" dirty="0">
              <a:latin typeface="+mn-lt"/>
            </a:endParaRPr>
          </a:p>
          <a:p>
            <a:endParaRPr lang="en-US" altLang="en-US" sz="2000" dirty="0">
              <a:latin typeface="+mn-lt"/>
            </a:endParaRPr>
          </a:p>
          <a:p>
            <a:r>
              <a:rPr lang="en-US" sz="2000" dirty="0"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https://wiki.geant.org</a:t>
            </a:r>
            <a:endParaRPr lang="en-US" sz="2000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KE" sz="2000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6670FCDB408B45A1CCD46187AB097C" ma:contentTypeVersion="3" ma:contentTypeDescription="Create a new document." ma:contentTypeScope="" ma:versionID="adddddf687b63769b37d357fbae21d99">
  <xsd:schema xmlns:xsd="http://www.w3.org/2001/XMLSchema" xmlns:xs="http://www.w3.org/2001/XMLSchema" xmlns:p="http://schemas.microsoft.com/office/2006/metadata/properties" xmlns:ns2="9826cf9b-3860-474d-8bea-96b345f44a5f" targetNamespace="http://schemas.microsoft.com/office/2006/metadata/properties" ma:root="true" ma:fieldsID="ef44c3ff4c430623ddfe7b97f3fb4f86" ns2:_="">
    <xsd:import namespace="9826cf9b-3860-474d-8bea-96b345f44a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26cf9b-3860-474d-8bea-96b345f44a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755CE4-7375-465D-971A-CD673E1B00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DAE516-22C9-4428-A76A-2D4E6CB76D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26cf9b-3860-474d-8bea-96b345f44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944EAD-7896-4EA0-832F-CE7983A35EF2}">
  <ds:schemaRefs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infopath/2007/PartnerControls"/>
    <ds:schemaRef ds:uri="http://www.w3.org/XML/1998/namespace"/>
    <ds:schemaRef ds:uri="28d59f58-bf52-4fd4-97d1-0d5af4e08db1"/>
    <ds:schemaRef ds:uri="68c89998-82d1-4128-ac1d-207564457bf8"/>
    <ds:schemaRef ds:uri="http://schemas.microsoft.com/office/2006/metadata/properties"/>
    <ds:schemaRef ds:uri="http://purl.org/dc/elements/1.1/"/>
  </ds:schemaRefs>
</ds:datastoreItem>
</file>

<file path=docMetadata/LabelInfo.xml><?xml version="1.0" encoding="utf-8"?>
<clbl:labelList xmlns:clbl="http://schemas.microsoft.com/office/2020/mipLabelMetadata">
  <clbl:label id="{5da8e6d1-3490-4b80-a7e7-0f351c4b685d}" enabled="0" method="" siteId="{5da8e6d1-3490-4b80-a7e7-0f351c4b685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6901</TotalTime>
  <Words>1083</Words>
  <Application>Microsoft Office PowerPoint</Application>
  <PresentationFormat>On-screen Show (4:3)</PresentationFormat>
  <Paragraphs>99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PowerPoint Presentation</vt:lpstr>
      <vt:lpstr>What is eduroam?</vt:lpstr>
      <vt:lpstr> Global architecture overview </vt:lpstr>
      <vt:lpstr> eduroam Architectural Components</vt:lpstr>
      <vt:lpstr> AUTHENTICATION AND IEEE802.1x  </vt:lpstr>
      <vt:lpstr>AUTHENTICATION AND IEE802.1x</vt:lpstr>
      <vt:lpstr>How eduroam benefits institutions and end-users</vt:lpstr>
      <vt:lpstr>Vendor hardware compatibility for eduroam </vt:lpstr>
      <vt:lpstr>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Anne Inapat</cp:lastModifiedBy>
  <cp:revision>130</cp:revision>
  <dcterms:created xsi:type="dcterms:W3CDTF">2014-09-16T18:56:59Z</dcterms:created>
  <dcterms:modified xsi:type="dcterms:W3CDTF">2025-10-16T07:54:02Z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  <property fmtid="{D5CDD505-2E9C-101B-9397-08002B2CF9AE}" pid="12" name="ContentTypeId">
    <vt:lpwstr>0x0101004D6670FCDB408B45A1CCD46187AB097C</vt:lpwstr>
  </property>
</Properties>
</file>